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96" r:id="rId2"/>
    <p:sldId id="318" r:id="rId3"/>
    <p:sldId id="312" r:id="rId4"/>
    <p:sldId id="313" r:id="rId5"/>
    <p:sldId id="314" r:id="rId6"/>
    <p:sldId id="315" r:id="rId7"/>
    <p:sldId id="316" r:id="rId8"/>
    <p:sldId id="319" r:id="rId9"/>
    <p:sldId id="320" r:id="rId10"/>
    <p:sldId id="321" r:id="rId11"/>
    <p:sldId id="317"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5810"/>
  </p:normalViewPr>
  <p:slideViewPr>
    <p:cSldViewPr snapToGrid="0" showGuides="1">
      <p:cViewPr varScale="1">
        <p:scale>
          <a:sx n="83" d="100"/>
          <a:sy n="83" d="100"/>
        </p:scale>
        <p:origin x="660" y="60"/>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20.01.2020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965013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elsevier.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619446" cy="864000"/>
          </a:xfrm>
        </p:spPr>
        <p:txBody>
          <a:bodyPr>
            <a:normAutofit fontScale="90000"/>
          </a:bodyPr>
          <a:lstStyle/>
          <a:p>
            <a:r>
              <a:rPr lang="en-US" sz="2200" b="1" dirty="0"/>
              <a:t>Publishing options:</a:t>
            </a:r>
            <a:br>
              <a:rPr lang="en-US" sz="2200" b="1" dirty="0"/>
            </a:br>
            <a:r>
              <a:rPr lang="en-US" sz="2200" b="1" dirty="0" err="1"/>
              <a:t>IReL</a:t>
            </a:r>
            <a:r>
              <a:rPr lang="en-US" sz="2200" b="1" dirty="0"/>
              <a:t> Institutes associated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2" name="Picture 1">
            <a:extLst>
              <a:ext uri="{FF2B5EF4-FFF2-40B4-BE49-F238E27FC236}">
                <a16:creationId xmlns:a16="http://schemas.microsoft.com/office/drawing/2014/main" id="{2363A082-5DC4-42D9-8547-1F08DD9A3064}"/>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7762C59A-9C23-4D4A-8A8E-90468FB1C75C}"/>
              </a:ext>
            </a:extLst>
          </p:cNvPr>
          <p:cNvSpPr txBox="1"/>
          <p:nvPr/>
        </p:nvSpPr>
        <p:spPr>
          <a:xfrm>
            <a:off x="183816" y="1678500"/>
            <a:ext cx="1579112" cy="76944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Authors agrees to the Journal License Publishing Agreement</a:t>
            </a:r>
          </a:p>
        </p:txBody>
      </p:sp>
    </p:spTree>
    <p:extLst>
      <p:ext uri="{BB962C8B-B14F-4D97-AF65-F5344CB8AC3E}">
        <p14:creationId xmlns:p14="http://schemas.microsoft.com/office/powerpoint/2010/main" val="286912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2" name="Picture 1">
            <a:extLst>
              <a:ext uri="{FF2B5EF4-FFF2-40B4-BE49-F238E27FC236}">
                <a16:creationId xmlns:a16="http://schemas.microsoft.com/office/drawing/2014/main" id="{97255BCC-5547-4B96-8491-B2C41802287F}"/>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0F775F3-9F50-4C34-BD77-6297C662CB0A}"/>
              </a:ext>
            </a:extLst>
          </p:cNvPr>
          <p:cNvSpPr txBox="1"/>
          <p:nvPr/>
        </p:nvSpPr>
        <p:spPr>
          <a:xfrm>
            <a:off x="321432" y="1679198"/>
            <a:ext cx="1954634" cy="2800767"/>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and coauthors receive a copy of summary via email</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Upon clicking ‘Finish’ Librarian at the institute will receive a notification for validation</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pic>
        <p:nvPicPr>
          <p:cNvPr id="3" name="Picture 2" descr="C:\Users\ARADHY~1\AppData\Local\Temp\SNAGHTML1c84f5e.PNG">
            <a:extLst>
              <a:ext uri="{FF2B5EF4-FFF2-40B4-BE49-F238E27FC236}">
                <a16:creationId xmlns:a16="http://schemas.microsoft.com/office/drawing/2014/main" id="{A0D18E33-5A5F-42F6-892A-9129F8646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5BB15AD-CE02-4A75-A14B-F5BA729B26B4}"/>
              </a:ext>
            </a:extLst>
          </p:cNvPr>
          <p:cNvSpPr txBox="1"/>
          <p:nvPr/>
        </p:nvSpPr>
        <p:spPr>
          <a:xfrm>
            <a:off x="223995" y="1357524"/>
            <a:ext cx="1761688" cy="195438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an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name and email address would appear in the live system</a:t>
            </a: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pic>
        <p:nvPicPr>
          <p:cNvPr id="2050" name="Picture 2" descr="C:\Users\ARADHY~1\AppData\Local\Temp\SNAGHTML1cc0b0e.PNG">
            <a:extLst>
              <a:ext uri="{FF2B5EF4-FFF2-40B4-BE49-F238E27FC236}">
                <a16:creationId xmlns:a16="http://schemas.microsoft.com/office/drawing/2014/main" id="{558D6A2D-F65D-412C-BFDD-3B59F93EA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9FB3B8A-F668-4EBA-AA77-B3955DD3DE29}"/>
              </a:ext>
            </a:extLst>
          </p:cNvPr>
          <p:cNvSpPr txBox="1"/>
          <p:nvPr/>
        </p:nvSpPr>
        <p:spPr>
          <a:xfrm>
            <a:off x="108374" y="1406167"/>
            <a:ext cx="1844304" cy="2292935"/>
          </a:xfrm>
          <a:prstGeom prst="rect">
            <a:avLst/>
          </a:prstGeom>
          <a:noFill/>
        </p:spPr>
        <p:txBody>
          <a:bodyPr wrap="square" rtlCol="0">
            <a:spAutoFit/>
          </a:bodyPr>
          <a:lstStyle/>
          <a:p>
            <a:pPr marL="171450" indent="-171450" algn="ctr">
              <a:buFont typeface="Arial" panose="020B0604020202020204" pitchFamily="34" charset="0"/>
              <a:buChar char="•"/>
            </a:pP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Ireland agreement</a:t>
            </a:r>
          </a:p>
          <a:p>
            <a:pPr algn="ctr"/>
            <a:endParaRPr lang="en-US" sz="1100" b="1" dirty="0">
              <a:solidFill>
                <a:schemeClr val="tx2"/>
              </a:solidFill>
              <a:latin typeface="Arial" pitchFamily="34" charset="0"/>
              <a:cs typeface="Arial" pitchFamily="34" charset="0"/>
            </a:endParaRPr>
          </a:p>
          <a:p>
            <a:pPr marL="171450" indent="-171450" algn="ctr">
              <a:buFont typeface="Arial" panose="020B0604020202020204" pitchFamily="34" charset="0"/>
              <a:buChar char="•"/>
            </a:pPr>
            <a:r>
              <a:rPr lang="en-US" sz="1100" b="1" dirty="0">
                <a:solidFill>
                  <a:schemeClr val="tx2"/>
                </a:solidFill>
                <a:latin typeface="Arial" pitchFamily="34" charset="0"/>
                <a:cs typeface="Arial" pitchFamily="34" charset="0"/>
              </a:rPr>
              <a:t>In this case, the author is affiliated with ‘University College Dublin’</a:t>
            </a:r>
          </a:p>
          <a:p>
            <a:pPr algn="ctr"/>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4</a:t>
            </a:fld>
            <a:endParaRPr lang="nl-NL" dirty="0"/>
          </a:p>
        </p:txBody>
      </p:sp>
      <p:pic>
        <p:nvPicPr>
          <p:cNvPr id="5" name="Picture 4">
            <a:extLst>
              <a:ext uri="{FF2B5EF4-FFF2-40B4-BE49-F238E27FC236}">
                <a16:creationId xmlns:a16="http://schemas.microsoft.com/office/drawing/2014/main" id="{AB8B691A-1A54-4A1E-AD2F-AF4EB8DE7B04}"/>
              </a:ext>
            </a:extLst>
          </p:cNvPr>
          <p:cNvPicPr>
            <a:picLocks noChangeAspect="1"/>
          </p:cNvPicPr>
          <p:nvPr/>
        </p:nvPicPr>
        <p:blipFill>
          <a:blip r:embed="rId2"/>
          <a:stretch>
            <a:fillRect/>
          </a:stretch>
        </p:blipFill>
        <p:spPr>
          <a:xfrm>
            <a:off x="0" y="36473"/>
            <a:ext cx="9144000" cy="5114711"/>
          </a:xfrm>
          <a:prstGeom prst="rect">
            <a:avLst/>
          </a:prstGeom>
        </p:spPr>
      </p:pic>
      <p:sp>
        <p:nvSpPr>
          <p:cNvPr id="8" name="TextBox 7">
            <a:extLst>
              <a:ext uri="{FF2B5EF4-FFF2-40B4-BE49-F238E27FC236}">
                <a16:creationId xmlns:a16="http://schemas.microsoft.com/office/drawing/2014/main" id="{1423E3C7-DA75-4BF2-82D2-984C003306E2}"/>
              </a:ext>
            </a:extLst>
          </p:cNvPr>
          <p:cNvSpPr txBox="1"/>
          <p:nvPr/>
        </p:nvSpPr>
        <p:spPr>
          <a:xfrm>
            <a:off x="91030" y="1779726"/>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5</a:t>
            </a:fld>
            <a:endParaRPr lang="nl-NL" dirty="0"/>
          </a:p>
        </p:txBody>
      </p:sp>
      <p:pic>
        <p:nvPicPr>
          <p:cNvPr id="3" name="Picture 2">
            <a:extLst>
              <a:ext uri="{FF2B5EF4-FFF2-40B4-BE49-F238E27FC236}">
                <a16:creationId xmlns:a16="http://schemas.microsoft.com/office/drawing/2014/main" id="{6B9253FC-1747-4D5E-9D1C-52BEA98AFBDB}"/>
              </a:ext>
            </a:extLst>
          </p:cNvPr>
          <p:cNvPicPr>
            <a:picLocks noChangeAspect="1"/>
          </p:cNvPicPr>
          <p:nvPr/>
        </p:nvPicPr>
        <p:blipFill>
          <a:blip r:embed="rId2"/>
          <a:stretch>
            <a:fillRect/>
          </a:stretch>
        </p:blipFill>
        <p:spPr>
          <a:xfrm>
            <a:off x="0" y="0"/>
            <a:ext cx="9144000" cy="5117777"/>
          </a:xfrm>
          <a:prstGeom prst="rect">
            <a:avLst/>
          </a:prstGeom>
        </p:spPr>
      </p:pic>
      <p:sp>
        <p:nvSpPr>
          <p:cNvPr id="7" name="TextBox 6">
            <a:extLst>
              <a:ext uri="{FF2B5EF4-FFF2-40B4-BE49-F238E27FC236}">
                <a16:creationId xmlns:a16="http://schemas.microsoft.com/office/drawing/2014/main" id="{A0FCCE9E-C9DE-455A-B768-CEC3197B7F4B}"/>
              </a:ext>
            </a:extLst>
          </p:cNvPr>
          <p:cNvSpPr txBox="1"/>
          <p:nvPr/>
        </p:nvSpPr>
        <p:spPr>
          <a:xfrm>
            <a:off x="142176" y="1944661"/>
            <a:ext cx="2072079" cy="938719"/>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it is Milliman</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sp>
        <p:nvSpPr>
          <p:cNvPr id="9" name="TextBox 8">
            <a:extLst>
              <a:ext uri="{FF2B5EF4-FFF2-40B4-BE49-F238E27FC236}">
                <a16:creationId xmlns:a16="http://schemas.microsoft.com/office/drawing/2014/main" id="{BB78525D-5081-4EC3-9C40-6CF9A99E47FC}"/>
              </a:ext>
            </a:extLst>
          </p:cNvPr>
          <p:cNvSpPr txBox="1"/>
          <p:nvPr/>
        </p:nvSpPr>
        <p:spPr>
          <a:xfrm>
            <a:off x="238920" y="155704"/>
            <a:ext cx="2248747" cy="4570482"/>
          </a:xfrm>
          <a:prstGeom prst="rect">
            <a:avLst/>
          </a:prstGeom>
          <a:noFill/>
        </p:spPr>
        <p:txBody>
          <a:bodyPr wrap="square" rtlCol="0">
            <a:spAutoFit/>
          </a:bodyPr>
          <a:lstStyle/>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Based on the corresponding author affiliation details, the author sees the </a:t>
            </a:r>
            <a:r>
              <a:rPr lang="en-US" sz="1000" b="1" dirty="0" err="1">
                <a:solidFill>
                  <a:schemeClr val="tx2"/>
                </a:solidFill>
                <a:latin typeface="Arial" pitchFamily="34" charset="0"/>
                <a:cs typeface="Arial" pitchFamily="34" charset="0"/>
              </a:rPr>
              <a:t>IReL</a:t>
            </a:r>
            <a:r>
              <a:rPr lang="en-US" sz="1000" b="1" dirty="0">
                <a:solidFill>
                  <a:schemeClr val="tx2"/>
                </a:solidFill>
                <a:latin typeface="Arial" pitchFamily="34" charset="0"/>
                <a:cs typeface="Arial" pitchFamily="34" charset="0"/>
              </a:rPr>
              <a:t> Publishing Options. Gold OA option is followed by Subscription option and we make it clear that agreement covers full APC</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If the librarian at the consortium rejects the author request in the Elsevier Platform, we also make it clear that the authors will receive a full price invoice</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In a Hybrid journal, the author can change the article to subscription by contacting </a:t>
            </a:r>
            <a:r>
              <a:rPr lang="en-US" sz="1000" b="1" dirty="0">
                <a:solidFill>
                  <a:schemeClr val="tx2"/>
                </a:solidFill>
                <a:latin typeface="Arial" pitchFamily="34" charset="0"/>
                <a:cs typeface="Arial" pitchFamily="34" charset="0"/>
                <a:hlinkClick r:id="rId3"/>
              </a:rPr>
              <a:t>support@elsevier.com</a:t>
            </a:r>
            <a:r>
              <a:rPr lang="en-US" sz="1000" b="1" dirty="0">
                <a:solidFill>
                  <a:schemeClr val="tx2"/>
                </a:solidFill>
                <a:latin typeface="Arial" pitchFamily="34" charset="0"/>
                <a:cs typeface="Arial" pitchFamily="34" charset="0"/>
              </a:rPr>
              <a:t> within 2 weeks in case they cannot pay for OA</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We will update the text in asterisk under Gold OA option by mid February 2020</a:t>
            </a:r>
          </a:p>
          <a:p>
            <a:pPr marL="171450" indent="-171450">
              <a:buFont typeface="Arial" panose="020B0604020202020204" pitchFamily="34" charset="0"/>
              <a:buChar char="•"/>
            </a:pPr>
            <a:endParaRPr lang="en-US" sz="10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000" b="1" dirty="0">
                <a:solidFill>
                  <a:schemeClr val="tx2"/>
                </a:solidFill>
                <a:latin typeface="Arial" pitchFamily="34" charset="0"/>
                <a:cs typeface="Arial" pitchFamily="34" charset="0"/>
              </a:rPr>
              <a:t>Author selects Gold OA</a:t>
            </a:r>
          </a:p>
          <a:p>
            <a:endParaRPr lang="en-US" sz="1100" b="1" dirty="0">
              <a:solidFill>
                <a:schemeClr val="tx2"/>
              </a:solidFill>
              <a:latin typeface="Arial" pitchFamily="34" charset="0"/>
              <a:cs typeface="Arial" pitchFamily="34" charset="0"/>
            </a:endParaRPr>
          </a:p>
        </p:txBody>
      </p:sp>
      <p:pic>
        <p:nvPicPr>
          <p:cNvPr id="2" name="Picture 1">
            <a:extLst>
              <a:ext uri="{FF2B5EF4-FFF2-40B4-BE49-F238E27FC236}">
                <a16:creationId xmlns:a16="http://schemas.microsoft.com/office/drawing/2014/main" id="{CA3E6462-CB0E-475C-9222-ADFA921F04FB}"/>
              </a:ext>
            </a:extLst>
          </p:cNvPr>
          <p:cNvPicPr>
            <a:picLocks noChangeAspect="1"/>
          </p:cNvPicPr>
          <p:nvPr/>
        </p:nvPicPr>
        <p:blipFill>
          <a:blip r:embed="rId4"/>
          <a:stretch>
            <a:fillRect/>
          </a:stretch>
        </p:blipFill>
        <p:spPr>
          <a:xfrm>
            <a:off x="2791720" y="0"/>
            <a:ext cx="5936628" cy="5143500"/>
          </a:xfrm>
          <a:prstGeom prst="rect">
            <a:avLst/>
          </a:prstGeom>
        </p:spPr>
      </p:pic>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2" name="Picture 1">
            <a:extLst>
              <a:ext uri="{FF2B5EF4-FFF2-40B4-BE49-F238E27FC236}">
                <a16:creationId xmlns:a16="http://schemas.microsoft.com/office/drawing/2014/main" id="{77009094-0D84-430A-B517-2C412CCDC4E4}"/>
              </a:ext>
            </a:extLst>
          </p:cNvPr>
          <p:cNvPicPr>
            <a:picLocks noChangeAspect="1"/>
          </p:cNvPicPr>
          <p:nvPr/>
        </p:nvPicPr>
        <p:blipFill>
          <a:blip r:embed="rId2"/>
          <a:stretch>
            <a:fillRect/>
          </a:stretch>
        </p:blipFill>
        <p:spPr>
          <a:xfrm>
            <a:off x="53788" y="7684"/>
            <a:ext cx="9090212" cy="5143500"/>
          </a:xfrm>
          <a:prstGeom prst="rect">
            <a:avLst/>
          </a:prstGeom>
        </p:spPr>
      </p:pic>
      <p:sp>
        <p:nvSpPr>
          <p:cNvPr id="6" name="TextBox 5">
            <a:extLst>
              <a:ext uri="{FF2B5EF4-FFF2-40B4-BE49-F238E27FC236}">
                <a16:creationId xmlns:a16="http://schemas.microsoft.com/office/drawing/2014/main" id="{D3C41E14-9FFC-4008-9939-A3128585F59B}"/>
              </a:ext>
            </a:extLst>
          </p:cNvPr>
          <p:cNvSpPr txBox="1"/>
          <p:nvPr/>
        </p:nvSpPr>
        <p:spPr>
          <a:xfrm>
            <a:off x="93216" y="1659353"/>
            <a:ext cx="2035262" cy="1277273"/>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In case of OA, author selects the CC License</a:t>
            </a:r>
          </a:p>
          <a:p>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CC BY license in this case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4" name="Picture 3">
            <a:extLst>
              <a:ext uri="{FF2B5EF4-FFF2-40B4-BE49-F238E27FC236}">
                <a16:creationId xmlns:a16="http://schemas.microsoft.com/office/drawing/2014/main" id="{FEEB1F02-4E5C-4EDD-8908-FC6052079CCF}"/>
              </a:ext>
            </a:extLst>
          </p:cNvPr>
          <p:cNvPicPr>
            <a:picLocks noChangeAspect="1"/>
          </p:cNvPicPr>
          <p:nvPr/>
        </p:nvPicPr>
        <p:blipFill>
          <a:blip r:embed="rId2"/>
          <a:stretch>
            <a:fillRect/>
          </a:stretch>
        </p:blipFill>
        <p:spPr>
          <a:xfrm>
            <a:off x="0" y="-13619"/>
            <a:ext cx="9144000" cy="5157119"/>
          </a:xfrm>
          <a:prstGeom prst="rect">
            <a:avLst/>
          </a:prstGeom>
        </p:spPr>
      </p:pic>
      <p:sp>
        <p:nvSpPr>
          <p:cNvPr id="10" name="TextBox 9">
            <a:extLst>
              <a:ext uri="{FF2B5EF4-FFF2-40B4-BE49-F238E27FC236}">
                <a16:creationId xmlns:a16="http://schemas.microsoft.com/office/drawing/2014/main" id="{F9F2F04D-9D1B-4A22-9DA2-6DBBB0F5BF7E}"/>
              </a:ext>
            </a:extLst>
          </p:cNvPr>
          <p:cNvSpPr txBox="1"/>
          <p:nvPr/>
        </p:nvSpPr>
        <p:spPr>
          <a:xfrm>
            <a:off x="249688" y="2154115"/>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0445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6" name="Picture 5">
            <a:extLst>
              <a:ext uri="{FF2B5EF4-FFF2-40B4-BE49-F238E27FC236}">
                <a16:creationId xmlns:a16="http://schemas.microsoft.com/office/drawing/2014/main" id="{F01639B3-34A6-410B-8C46-589CC82258C5}"/>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5868E85E-03F5-4A81-838D-61DDB2B2CF61}"/>
              </a:ext>
            </a:extLst>
          </p:cNvPr>
          <p:cNvSpPr txBox="1"/>
          <p:nvPr/>
        </p:nvSpPr>
        <p:spPr>
          <a:xfrm>
            <a:off x="169172" y="1971586"/>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21414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305</Words>
  <Application>Microsoft Office PowerPoint</Application>
  <PresentationFormat>On-screen Show (16:9)</PresentationFormat>
  <Paragraphs>40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Courier New</vt:lpstr>
      <vt:lpstr>Elsevier</vt:lpstr>
      <vt:lpstr>Publishing options: IReL Institutes associated authors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2020-01-20T15:48:06Z</dcterms:modified>
</cp:coreProperties>
</file>